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6707986-EA30-4B94-99C3-5063CF3F878E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371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3A8DE50-DA6F-4950-AD24-36FAC404DF6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DA4EBAF-F0FC-44F8-9E48-11C6A3E3885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525BB44-E5BB-470E-AD1F-8091AAA96AA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FB46C73-661C-4156-959A-0874807EEAA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4D59754-7291-46DC-AA76-D6D570D28A8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C103B01-CB72-4B01-AA41-FBD0DD080AF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250F2E2-CEAC-4272-BCD7-FEFA2A87D90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70A516B-E76B-46F8-9E37-B0558F5E2F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1C7200A-34DB-4E8A-8417-D9ADCA674F4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4282DEA-69E2-4922-93AC-EE1BCFF5F9F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E4618D0-00DD-47A5-B5FC-DDACBE0AE0E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274EAE7-FC7F-42E4-87AD-8DFDF442D6E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9212828-A7B3-4B60-B567-222D8C92A6A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9237FBA-BD14-449D-80E1-83BD6FFD109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52BBBC3-0A8E-44E7-994D-0968EFF797A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2F58FC-3414-4EA2-B179-38D21D5BF33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6C9B1BD-551F-445C-AB3A-B5054B0267AD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147DA2-C74E-424F-9740-18C4D66DF92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E23D5EC-99EB-4812-9075-61789C0231E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7A784DA-5195-47DA-8414-588F2A56207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3563E45-54E8-46DE-829A-6F971FFF756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4365EB-0419-44E1-9BAB-04E31864679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212798B-FFF7-4816-B72A-54FCA3445C9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345CDF4-CBB6-417D-93AF-2484678F987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A5D1CF7-0319-4A33-8352-53914D907B7B}" type="slidenum">
              <a:rPr lang="ru-RU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k-fisoko.obrnadzor.gov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/>
          <p:nvPr/>
        </p:nvPicPr>
        <p:blipFill>
          <a:blip r:embed="rId3"/>
          <a:stretch/>
        </p:blipFill>
        <p:spPr>
          <a:xfrm>
            <a:off x="587160" y="360000"/>
            <a:ext cx="3731040" cy="258804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/>
          <p:nvPr/>
        </p:nvSpPr>
        <p:spPr>
          <a:xfrm>
            <a:off x="1642320" y="1800000"/>
            <a:ext cx="10055880" cy="336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sz="5400"/>
              <a:t/>
            </a:r>
            <a:br>
              <a:rPr sz="5400"/>
            </a:br>
            <a:r>
              <a:rPr lang="ru-RU" sz="5400" b="1" strike="noStrike" spc="-1">
                <a:solidFill>
                  <a:srgbClr val="2A6099"/>
                </a:solidFill>
                <a:latin typeface="Century Gothic"/>
                <a:ea typeface="DejaVu Sans"/>
              </a:rPr>
              <a:t>О проведении ВПР в 2025 году</a:t>
            </a:r>
            <a:r>
              <a:rPr sz="5400"/>
              <a:t/>
            </a:r>
            <a:br>
              <a:rPr sz="5400"/>
            </a:b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/>
          <p:nvPr/>
        </p:nvSpPr>
        <p:spPr>
          <a:xfrm>
            <a:off x="1440000" y="4860000"/>
            <a:ext cx="10055880" cy="125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sz="1800"/>
              <a:t/>
            </a:r>
            <a:br>
              <a:rPr sz="1800"/>
            </a:br>
            <a:r>
              <a:rPr lang="ru-RU" sz="1800" b="1" strike="noStrike" spc="-1">
                <a:solidFill>
                  <a:srgbClr val="2A6099"/>
                </a:solidFill>
                <a:latin typeface="PT Astra Serif"/>
                <a:ea typeface="DejaVu Sans"/>
              </a:rPr>
              <a:t>Полосина Н.В., начальник отдела организации общего образования и оценочных процедур</a:t>
            </a:r>
            <a:r>
              <a:rPr sz="1800"/>
              <a:t/>
            </a:r>
            <a:br>
              <a:rPr sz="1800"/>
            </a:b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/>
          <p:nvPr/>
        </p:nvSpPr>
        <p:spPr>
          <a:xfrm>
            <a:off x="1282320" y="5598000"/>
            <a:ext cx="10055880" cy="125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sz="1800"/>
              <a:t/>
            </a:r>
            <a:br>
              <a:rPr sz="1800"/>
            </a:br>
            <a:r>
              <a:rPr lang="ru-RU" sz="1800" b="1" strike="noStrike" spc="-1">
                <a:solidFill>
                  <a:srgbClr val="2A6099"/>
                </a:solidFill>
                <a:latin typeface="PT Astra Serif"/>
                <a:ea typeface="DejaVu Sans"/>
              </a:rPr>
              <a:t>19.02.2025</a:t>
            </a:r>
            <a:r>
              <a:rPr sz="1800"/>
              <a:t/>
            </a:r>
            <a:br>
              <a:rPr sz="1800"/>
            </a:b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/>
          <p:nvPr/>
        </p:nvPicPr>
        <p:blipFill>
          <a:blip r:embed="rId3"/>
          <a:stretch/>
        </p:blipFill>
        <p:spPr>
          <a:xfrm>
            <a:off x="360000" y="99360"/>
            <a:ext cx="1930680" cy="1338840"/>
          </a:xfrm>
          <a:prstGeom prst="rect">
            <a:avLst/>
          </a:prstGeom>
          <a:ln w="0">
            <a:noFill/>
          </a:ln>
        </p:spPr>
      </p:pic>
      <p:sp>
        <p:nvSpPr>
          <p:cNvPr id="82" name="Прямоугольник 81"/>
          <p:cNvSpPr/>
          <p:nvPr/>
        </p:nvSpPr>
        <p:spPr>
          <a:xfrm>
            <a:off x="540000" y="2202480"/>
            <a:ext cx="10978200" cy="272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FF0000"/>
                </a:solidFill>
                <a:latin typeface="PT Astra Serif"/>
                <a:ea typeface="DejaVu Sans"/>
              </a:rPr>
              <a:t>Не допускается </a:t>
            </a: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публикация в интернете или перенос файла с реквизитами с помощью съёмных устройств (флэш-дисков, компакт-дисков), к которым не исключён доступ посторонних.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В ФИС ОКО не используются методы подтверждения работоспособности кабинета и двухфакторной авторизации, синхронизация системы со сторонними ресурсами. Для работы используется ссылка на систему </a:t>
            </a:r>
            <a:r>
              <a:rPr lang="ru-RU" sz="1600" b="0" u="sng" strike="noStrike" spc="-1">
                <a:solidFill>
                  <a:srgbClr val="0563C1"/>
                </a:solidFill>
                <a:uFillTx/>
                <a:latin typeface="PT Astra Serif"/>
                <a:ea typeface="DejaVu Sans"/>
                <a:hlinkClick r:id="rId4"/>
              </a:rPr>
              <a:t>https://lk-fisoko.obrnadzor.gov.ru/</a:t>
            </a: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 без сокращений и видоизменений.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Специалисты технической поддержки ГИС ФИС ОКО и организаторы ВПР не запрашивают пароль образовательной организации или иную конфиденциальную информацию.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260000" y="5220000"/>
            <a:ext cx="8818200" cy="167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Новые пароли ОО действуют в ГИС ФИС ОКО с 18.02.2025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60000" y="900000"/>
            <a:ext cx="88124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Новые пароли  муниципальных координаторов  действуют в ГИС ФИС ОКО с 11.02.2025.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/>
          <p:nvPr/>
        </p:nvPicPr>
        <p:blipFill>
          <a:blip r:embed="rId3"/>
          <a:stretch/>
        </p:blipFill>
        <p:spPr>
          <a:xfrm>
            <a:off x="360000" y="99360"/>
            <a:ext cx="1930680" cy="1338840"/>
          </a:xfrm>
          <a:prstGeom prst="rect">
            <a:avLst/>
          </a:prstGeom>
          <a:ln w="0">
            <a:noFill/>
          </a:ln>
        </p:spPr>
      </p:pic>
      <p:sp>
        <p:nvSpPr>
          <p:cNvPr id="86" name="Прямоугольник 85"/>
          <p:cNvSpPr/>
          <p:nvPr/>
        </p:nvSpPr>
        <p:spPr>
          <a:xfrm>
            <a:off x="1980000" y="791280"/>
            <a:ext cx="88124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Сведения об участниках (до 26.02.2025)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Прямоугольник 87"/>
          <p:cNvSpPr/>
          <p:nvPr/>
        </p:nvSpPr>
        <p:spPr>
          <a:xfrm>
            <a:off x="2880000" y="180000"/>
            <a:ext cx="7656480" cy="88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Паспорт ОО: актуальные сведения!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Рисунок 87"/>
          <p:cNvPicPr/>
          <p:nvPr/>
        </p:nvPicPr>
        <p:blipFill>
          <a:blip r:embed="rId4"/>
          <a:srcRect l="11452" t="36901" r="8818" b="31588"/>
          <a:stretch/>
        </p:blipFill>
        <p:spPr>
          <a:xfrm>
            <a:off x="1080000" y="1620000"/>
            <a:ext cx="9719640" cy="306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/>
          <p:nvPr/>
        </p:nvPicPr>
        <p:blipFill>
          <a:blip r:embed="rId3"/>
          <a:stretch/>
        </p:blipFill>
        <p:spPr>
          <a:xfrm>
            <a:off x="360000" y="99360"/>
            <a:ext cx="1930680" cy="133884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89"/>
          <p:cNvPicPr/>
          <p:nvPr/>
        </p:nvPicPr>
        <p:blipFill>
          <a:blip r:embed="rId4"/>
          <a:stretch/>
        </p:blipFill>
        <p:spPr>
          <a:xfrm>
            <a:off x="1800000" y="222120"/>
            <a:ext cx="8639280" cy="6428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2340000" y="0"/>
            <a:ext cx="9718920" cy="188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10D0C"/>
                </a:solidFill>
                <a:latin typeface="Arial"/>
                <a:ea typeface="DejaVu Sans"/>
              </a:rPr>
              <a:t>Основания для проведения?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п</a:t>
            </a: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остановление Правительства РФ от от 30.04.2024 N 556 «Об утверждении перечня мероприятий по оценке качества образования и Правил проведения мероприятий по оценке качества образования»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- Приказ Федеральной службы по надзору в сфере образования и науки (Рособрнадзор) от 13.05.2024 </a:t>
            </a:r>
            <a:r>
              <a:rPr sz="1500"/>
              <a:t/>
            </a:r>
            <a:br>
              <a:rPr sz="1500"/>
            </a:b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N 1008 «Об утверждении состава участников, сроков и продолжительности проведения всероссийских проверочных работ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а также перечня учебных предметов, по которым проводятся всероссийские проверочные работы в образовательных 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в 2024/2025 учебном году»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3"/>
          <a:stretch/>
        </p:blipFill>
        <p:spPr>
          <a:xfrm>
            <a:off x="360000" y="99360"/>
            <a:ext cx="1930680" cy="1338840"/>
          </a:xfrm>
          <a:prstGeom prst="rect">
            <a:avLst/>
          </a:prstGeom>
          <a:ln w="0">
            <a:noFill/>
          </a:ln>
        </p:spPr>
      </p:pic>
      <p:sp>
        <p:nvSpPr>
          <p:cNvPr id="53" name="Прямоугольник 52"/>
          <p:cNvSpPr/>
          <p:nvPr/>
        </p:nvSpPr>
        <p:spPr>
          <a:xfrm>
            <a:off x="180000" y="4106160"/>
            <a:ext cx="11698200" cy="11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500" b="0" strike="noStrike" spc="-1">
                <a:solidFill>
                  <a:srgbClr val="F10D0C"/>
                </a:solidFill>
                <a:latin typeface="Arial"/>
                <a:ea typeface="DejaVu Sans"/>
              </a:rPr>
              <a:t>С какой целью проводится ВПР?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С целью осуществления мониторинга уровня подготовки обучающихся в соответствии с Федеральными государственными образовательными стандартами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0000" y="4916520"/>
            <a:ext cx="12174480" cy="102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500" b="0" strike="noStrike" spc="-1">
                <a:solidFill>
                  <a:srgbClr val="F10D0C"/>
                </a:solidFill>
                <a:latin typeface="Arial"/>
                <a:ea typeface="DejaVu Sans"/>
              </a:rPr>
              <a:t>Кто принимает участие в ВПР?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В ВПР принимают участие все образовательные организации Алтайского края, в которых есть учащиеся 4-8, 10-х классов, за исключением: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- обучающихся специальных учебно-воспитательных учреждений закрытого типа и учреждений, исполняющих наказание в виде лишения свободы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 - обучающихся 15 школ, перечисленных в приказе Рособрнадзора от 13.05.2024 N 1006;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- обучающихся 4 школ, принимавших в исследовании уровня функциональной грамотности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7800" y="2700000"/>
            <a:ext cx="11706120" cy="188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500" b="0" strike="noStrike" spc="-1">
                <a:solidFill>
                  <a:srgbClr val="F10D0C"/>
                </a:solidFill>
                <a:latin typeface="Arial"/>
                <a:ea typeface="DejaVu Sans"/>
              </a:rPr>
              <a:t>На что направлены работы?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обеспечение эффективной реализации федеральных государственных образовательных 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стандартов начального, основного общего образования за счёт предоставления организациям, осуществляющим образовательную деятельность, единых проверочных материалов, единых критериев оценивания учебных достижений обучающихся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/>
          <p:nvPr/>
        </p:nvPicPr>
        <p:blipFill>
          <a:blip r:embed="rId3"/>
          <a:stretch/>
        </p:blipFill>
        <p:spPr>
          <a:xfrm>
            <a:off x="360000" y="99360"/>
            <a:ext cx="1930680" cy="13388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7" name="Таблица 56"/>
          <p:cNvGraphicFramePr/>
          <p:nvPr/>
        </p:nvGraphicFramePr>
        <p:xfrm>
          <a:off x="2439000" y="284040"/>
          <a:ext cx="9621000" cy="6508320"/>
        </p:xfrm>
        <a:graphic>
          <a:graphicData uri="http://schemas.openxmlformats.org/drawingml/2006/table">
            <a:tbl>
              <a:tblPr/>
              <a:tblGrid>
                <a:gridCol w="9621000"/>
              </a:tblGrid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 Пещерская средняя общеобразовательная школа, Залесовский р-н, с. Пещерка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"Бурановская основная общеобразовательная школа", Павловский р-н, с. Бурановка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"Средняя общеобразовательная школа N 127", г. Барнаул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 "Средняя общеобразовательная школа N 19", г. Яровое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"Средняя общеобразовательная школа N 33", г. Бийск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"Средняя общеобразовательная школа N 56", г. Барнаул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1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"Черемушкинская средняя общеобразовательная школа" имени Героя Советского Союза Ивана Николаевича Черникова, Залесовский р-н, с. Черемушкино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"Тулатинская средняя общеобразовательная школа", Чарышский р-он, с.Тулата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 "Средняя общеобразовательная школа N 118", г. Барнаул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"Гимназия N 40" имени Народного учителя СССР Овсиевской Руфины Серафимовны, г. Барнаул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средняя общеобразовательная школа N 4 города Алейска Алтайского края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"Тельманская основная общеобразовательная школа" Благовещенского района Алтайского края, </a:t>
                      </a:r>
                      <a:r>
                        <a:rPr sz="1400"/>
                        <a:t/>
                      </a:r>
                      <a:br>
                        <a:rPr sz="1400"/>
                      </a:b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п. Тельманский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noFill/>
                      <a:prstDash val="soli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МКОУ Новоперуновская средняя общеобразовательная школа" Тальменского района Алтайского края, </a:t>
                      </a:r>
                      <a:r>
                        <a:rPr sz="1400"/>
                        <a:t/>
                      </a:r>
                      <a:br>
                        <a:rPr sz="1400"/>
                      </a:b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с. Новоперуново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"Быстрянская средняя общеобразовательная школа им. О. Суртаева", Красногорский р-н, с. Быстрянка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 "Средняя общеобразовательная школа N 1", г. Барнаул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180000" y="3240000"/>
            <a:ext cx="1978920" cy="11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10D0C"/>
                </a:solidFill>
                <a:latin typeface="Arial"/>
                <a:ea typeface="DejaVu Sans"/>
              </a:rPr>
              <a:t>Участники НИКО-2024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/>
          <p:nvPr/>
        </p:nvPicPr>
        <p:blipFill>
          <a:blip r:embed="rId3"/>
          <a:stretch/>
        </p:blipFill>
        <p:spPr>
          <a:xfrm>
            <a:off x="360000" y="99360"/>
            <a:ext cx="1930680" cy="13388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0" name="Таблица 59"/>
          <p:cNvGraphicFramePr/>
          <p:nvPr/>
        </p:nvGraphicFramePr>
        <p:xfrm>
          <a:off x="3780000" y="766080"/>
          <a:ext cx="7866360" cy="3464280"/>
        </p:xfrm>
        <a:graphic>
          <a:graphicData uri="http://schemas.openxmlformats.org/drawingml/2006/table">
            <a:tbl>
              <a:tblPr/>
              <a:tblGrid>
                <a:gridCol w="2595600"/>
                <a:gridCol w="5270760"/>
              </a:tblGrid>
              <a:tr h="71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г. Бийск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ЧОУ "Православная школа во имя праведного Иоанна Кронштадтского"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Петропавловский район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 "Алексеевская средняя общеобразовательная школа" Петропавловского района Алтайского края"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Топчихинский район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Топчихинская средняя общеобразовательная школа № 1 имени Героя России Дмитрия Ерофеева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2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г. Барнаул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МБОУ  "Лицей №122"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80000" y="2089440"/>
            <a:ext cx="3471480" cy="110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10D0C"/>
                </a:solidFill>
                <a:latin typeface="Arial"/>
                <a:ea typeface="DejaVu Sans"/>
              </a:rPr>
              <a:t>Участники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10D0C"/>
                </a:solidFill>
                <a:latin typeface="Arial"/>
                <a:ea typeface="DejaVu Sans"/>
              </a:rPr>
              <a:t>международных исследований - 2024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/>
          <p:nvPr/>
        </p:nvPicPr>
        <p:blipFill>
          <a:blip r:embed="rId3"/>
          <a:stretch/>
        </p:blipFill>
        <p:spPr>
          <a:xfrm>
            <a:off x="360000" y="99360"/>
            <a:ext cx="1930680" cy="133884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62"/>
          <p:cNvSpPr/>
          <p:nvPr/>
        </p:nvSpPr>
        <p:spPr>
          <a:xfrm>
            <a:off x="2160000" y="513720"/>
            <a:ext cx="9538200" cy="16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10D0C"/>
                </a:solidFill>
                <a:latin typeface="Arial"/>
                <a:ea typeface="DejaVu Sans"/>
              </a:rPr>
              <a:t>Выставляются ли отметки за ВПР в журнал?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Решение о выставлении отметок обучающимся по результатам ВПР и иных формах использования результатов ВПР в рамках образовательного процесса принимает образовательная организация в соответствии с установленной действующим законодательством Российской Федерации в сфере образования компетенцией.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40000" y="2160000"/>
            <a:ext cx="11158200" cy="11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10D0C"/>
                </a:solidFill>
                <a:latin typeface="Arial"/>
                <a:ea typeface="DejaVu Sans"/>
              </a:rPr>
              <a:t>Могут ли быть негативные последствия для ребёнка?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Результаты ВПР непосредственно не влияют на получение аттестата и на перевод в следующий класс.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50800" y="2901240"/>
            <a:ext cx="11158200" cy="290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10D0C"/>
                </a:solidFill>
                <a:latin typeface="Arial"/>
                <a:ea typeface="DejaVu Sans"/>
              </a:rPr>
              <a:t>Как обеспечить объективность?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обеспечения объективности проведения ВПР рекомендуется образовательным организациям: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привлекать общественных наблюдателей из числа представителей родительской общественности;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организовать видеонаблюдение в режиме офлайн в аудиториях проведения ВПР, а также в месте проверки работ экспертами;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организовать внутришкольные или муниципальные перепроверки работ.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0800" y="4680000"/>
            <a:ext cx="10967400" cy="23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10D0C"/>
                </a:solidFill>
                <a:latin typeface="Arial"/>
                <a:ea typeface="DejaVu Sans"/>
              </a:rPr>
              <a:t>Что должен знать родитель о ВПР?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Результаты ВПР помогут родителям: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увидеть объективную оценку уровня учебных достижений ребёнка  выявить существующие проблемы в усвоении начальной, основной образовательной программы по предметам;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получить возможность принять участие в построении индивидуальной образовательной траектории ребёнка.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/>
          <p:nvPr/>
        </p:nvPicPr>
        <p:blipFill>
          <a:blip r:embed="rId3"/>
          <a:stretch/>
        </p:blipFill>
        <p:spPr>
          <a:xfrm>
            <a:off x="360000" y="99360"/>
            <a:ext cx="1930680" cy="1338840"/>
          </a:xfrm>
          <a:prstGeom prst="rect">
            <a:avLst/>
          </a:prstGeom>
          <a:ln w="0">
            <a:noFill/>
          </a:ln>
        </p:spPr>
      </p:pic>
      <p:sp>
        <p:nvSpPr>
          <p:cNvPr id="68" name="Прямоугольник 67"/>
          <p:cNvSpPr/>
          <p:nvPr/>
        </p:nvSpPr>
        <p:spPr>
          <a:xfrm>
            <a:off x="2520000" y="817560"/>
            <a:ext cx="8998200" cy="188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10D0C"/>
                </a:solidFill>
                <a:latin typeface="Arial"/>
                <a:ea typeface="DejaVu Sans"/>
              </a:rPr>
              <a:t>Обучающиеся с ОВЗ принимают участие?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Обучающиеся с ограниченными возможностями здоровья принимают участие в ВПР по решению образовательной организации и по согласованию с родителями (законными представителями) обучающегося с учетом того, что контрольные измерительные материалы для проведения проверочных работ составлены по программам начального общего, основного общего и/или среднего общего образования.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40000" y="3289680"/>
            <a:ext cx="11338200" cy="264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10D0C"/>
                </a:solidFill>
                <a:latin typeface="Arial"/>
                <a:ea typeface="DejaVu Sans"/>
              </a:rPr>
              <a:t>Какие есть альтернативы проведения ВПР?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 проведении ВПР предоставляется возможность выполнения участниками работ в компьютерной форме: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в 5 классах по предметам "История", "Биология"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 6, 7, 8 классах по предметам "История", "Биология", "География",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"Обществознание".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Решение о проведении проверочной работы в компьютерной форме образовательная организация принимает самостоятельно.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/>
          <p:cNvPicPr/>
          <p:nvPr/>
        </p:nvPicPr>
        <p:blipFill>
          <a:blip r:embed="rId3"/>
          <a:stretch/>
        </p:blipFill>
        <p:spPr>
          <a:xfrm>
            <a:off x="360000" y="99360"/>
            <a:ext cx="1930680" cy="1338840"/>
          </a:xfrm>
          <a:prstGeom prst="rect">
            <a:avLst/>
          </a:prstGeom>
          <a:ln w="0">
            <a:noFill/>
          </a:ln>
        </p:spPr>
      </p:pic>
      <p:sp>
        <p:nvSpPr>
          <p:cNvPr id="71" name="Прямоугольник 70"/>
          <p:cNvSpPr/>
          <p:nvPr/>
        </p:nvSpPr>
        <p:spPr>
          <a:xfrm>
            <a:off x="2292480" y="257760"/>
            <a:ext cx="9585720" cy="154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10D0C"/>
                </a:solidFill>
                <a:latin typeface="Arial"/>
                <a:ea typeface="DejaVu Sans"/>
              </a:rPr>
              <a:t>Какие ВПР и в каких классах проводятся?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проводится в штатном режиме: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58466"/>
                </a:solidFill>
                <a:latin typeface="Arial"/>
                <a:ea typeface="DejaVu Sans"/>
              </a:rPr>
              <a:t>в 4 классе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по предметам: "Русский язык", "Математика", принимают участие все обучающиеся параллели; по предметам "Окружающий мир","Литературное чтение", "Иностранный язык" ВПР проводятся для каждого класса по одному предмету на основе случайного выбора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80000" y="1458360"/>
            <a:ext cx="11698200" cy="69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58466"/>
                </a:solidFill>
                <a:latin typeface="Arial"/>
                <a:ea typeface="DejaVu Sans"/>
              </a:rPr>
              <a:t>в 5 классе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предметам: "Русский язык", "Математика", принимают участие все обучающиеся параллели, по предметам "История", </a:t>
            </a:r>
            <a:r>
              <a:rPr sz="1400"/>
              <a:t/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"Биология", "География", "Литература", "Иностранный язык"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58466"/>
                </a:solidFill>
                <a:latin typeface="Arial"/>
                <a:ea typeface="DejaVu Sans"/>
              </a:rPr>
              <a:t>в 6 классе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по предметам: "Русский язык", "Математика" принимают участие все обучающиеся параллели; по предметам "История", </a:t>
            </a:r>
            <a:r>
              <a:rPr sz="1400"/>
              <a:t/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"Биология", "География", "Обществознание", "Литература", "Иностранный язык" ВПР проводятся для каждого класса по двум предметам на основе случайного выбора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58466"/>
                </a:solidFill>
                <a:latin typeface="Arial"/>
                <a:ea typeface="DejaVu Sans"/>
              </a:rPr>
              <a:t>в 7 классе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по предметам: "Русский язык", "Математика", "принимают участие все обучающиеся параллели; по предметам "История", </a:t>
            </a:r>
            <a:r>
              <a:rPr sz="1400"/>
              <a:t/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"Биология", "География", "Обществознание", "Физика", "Литература", "Иностранный язык", "Информатика" ВПР проводятся для каждого</a:t>
            </a:r>
            <a:r>
              <a:rPr sz="1400"/>
              <a:t/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класса по двум предметам на основе случайного выбора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58466"/>
                </a:solidFill>
                <a:latin typeface="Arial"/>
                <a:ea typeface="DejaVu Sans"/>
              </a:rPr>
              <a:t>в 8 классе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предметам: "Русский язык", "Математика" принимают участие все обучающиеся параллели; по предметам "История", </a:t>
            </a:r>
            <a:r>
              <a:rPr sz="1400"/>
              <a:t/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"Биология", "География", "Обществознание", "Физика", "Химия" "Литература", "Иностранный язык", "Информатика" ВПР проводятся для </a:t>
            </a:r>
            <a:r>
              <a:rPr sz="1400"/>
              <a:t/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каждого класса по двум предметам на основе случайного выбора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в 7, 8 классах «Математика», «Физика» (с углубленным изучением предмета) проводится в классах с углубленным изучением предмета </a:t>
            </a:r>
            <a:r>
              <a:rPr sz="1400"/>
              <a:t/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данной параллели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58466"/>
                </a:solidFill>
                <a:latin typeface="Arial"/>
                <a:ea typeface="DejaVu Sans"/>
              </a:rPr>
              <a:t> в 10 классе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предметам: "Русский язык", "Математика" принимают участие все обучающиеся параллели; по предметам "История", "География", "Обществознание", "Физика", "Химия","Литература", "Иностранный язык" ВПР проводятся для каждого класса по двум </a:t>
            </a:r>
            <a:r>
              <a:rPr sz="1400"/>
              <a:t/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предметам на основе случайного выбора.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/>
          <p:nvPr/>
        </p:nvPicPr>
        <p:blipFill>
          <a:blip r:embed="rId3"/>
          <a:stretch/>
        </p:blipFill>
        <p:spPr>
          <a:xfrm>
            <a:off x="360000" y="99360"/>
            <a:ext cx="1930680" cy="1338840"/>
          </a:xfrm>
          <a:prstGeom prst="rect">
            <a:avLst/>
          </a:prstGeom>
          <a:ln w="0">
            <a:noFill/>
          </a:ln>
        </p:spPr>
      </p:pic>
      <p:sp>
        <p:nvSpPr>
          <p:cNvPr id="74" name="Прямоугольник 73"/>
          <p:cNvSpPr/>
          <p:nvPr/>
        </p:nvSpPr>
        <p:spPr>
          <a:xfrm>
            <a:off x="2880000" y="540000"/>
            <a:ext cx="773892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10D0C"/>
                </a:solidFill>
                <a:latin typeface="Arial"/>
                <a:ea typeface="DejaVu Sans"/>
              </a:rPr>
              <a:t>Каким образом определяются предметы на основе случайного выбора?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Рисунок 74"/>
          <p:cNvPicPr/>
          <p:nvPr/>
        </p:nvPicPr>
        <p:blipFill>
          <a:blip r:embed="rId4"/>
          <a:srcRect l="21786" t="23293" r="5867" b="21585"/>
          <a:stretch/>
        </p:blipFill>
        <p:spPr>
          <a:xfrm>
            <a:off x="1800000" y="1620000"/>
            <a:ext cx="9659520" cy="413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/>
          <p:nvPr/>
        </p:nvPicPr>
        <p:blipFill>
          <a:blip r:embed="rId3"/>
          <a:srcRect l="35172" t="18060" r="33820" b="5821"/>
          <a:stretch/>
        </p:blipFill>
        <p:spPr>
          <a:xfrm>
            <a:off x="5760000" y="360000"/>
            <a:ext cx="5938200" cy="6212160"/>
          </a:xfrm>
          <a:prstGeom prst="rect">
            <a:avLst/>
          </a:prstGeom>
          <a:ln w="0"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4"/>
          <a:stretch/>
        </p:blipFill>
        <p:spPr>
          <a:xfrm>
            <a:off x="360000" y="99360"/>
            <a:ext cx="1930680" cy="1338840"/>
          </a:xfrm>
          <a:prstGeom prst="rect">
            <a:avLst/>
          </a:prstGeom>
          <a:ln w="0">
            <a:noFill/>
          </a:ln>
        </p:spPr>
      </p:pic>
      <p:sp>
        <p:nvSpPr>
          <p:cNvPr id="78" name="Прямоугольник 77"/>
          <p:cNvSpPr/>
          <p:nvPr/>
        </p:nvSpPr>
        <p:spPr>
          <a:xfrm>
            <a:off x="180000" y="2880000"/>
            <a:ext cx="929412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Образцы и описания проверочных работ: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https://fioco.ru/obraztsi_i_opisaniya_vpr_2025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40000" y="1980000"/>
            <a:ext cx="3952440" cy="51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В какие сроки проводятся ВПР?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 11 апреля по 15 мая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Рисунок 79"/>
          <p:cNvPicPr/>
          <p:nvPr/>
        </p:nvPicPr>
        <p:blipFill>
          <a:blip r:embed="rId5"/>
          <a:stretch/>
        </p:blipFill>
        <p:spPr>
          <a:xfrm>
            <a:off x="849240" y="4500000"/>
            <a:ext cx="2569320" cy="148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862</Words>
  <Application>Microsoft Office PowerPoint</Application>
  <PresentationFormat>Произвольный</PresentationFormat>
  <Paragraphs>100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Управ. образования</dc:creator>
  <cp:lastModifiedBy>Управ. образования</cp:lastModifiedBy>
  <cp:revision>14</cp:revision>
  <dcterms:created xsi:type="dcterms:W3CDTF">2012-12-03T06:56:55Z</dcterms:created>
  <dcterms:modified xsi:type="dcterms:W3CDTF">2025-02-20T07:56:46Z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Произвольный</vt:lpwstr>
  </property>
  <property fmtid="{D5CDD505-2E9C-101B-9397-08002B2CF9AE}" pid="4" name="Slides">
    <vt:i4>12</vt:i4>
  </property>
</Properties>
</file>